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08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631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976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8678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525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49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328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444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892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86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88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99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14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34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28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72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81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215F4-BDBE-4A74-AA6E-927BBB63F1A1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2C2-9B00-43BF-BAFC-40B1353328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128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Tehnici</a:t>
            </a:r>
            <a:r>
              <a:rPr lang="en-US" dirty="0" smtClean="0"/>
              <a:t> de </a:t>
            </a:r>
            <a:r>
              <a:rPr lang="en-US" dirty="0" err="1" smtClean="0"/>
              <a:t>criptanaliza</a:t>
            </a:r>
            <a:r>
              <a:rPr lang="en-US" dirty="0" smtClean="0"/>
              <a:t> 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Muresan</a:t>
            </a:r>
            <a:r>
              <a:rPr lang="en-US" dirty="0" smtClean="0"/>
              <a:t> Malvina </a:t>
            </a:r>
            <a:r>
              <a:rPr lang="en-US" dirty="0" err="1" smtClean="0"/>
              <a:t>Narcisa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8639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Substitutia</a:t>
            </a:r>
            <a:r>
              <a:rPr lang="en-US" b="1" dirty="0"/>
              <a:t> </a:t>
            </a:r>
            <a:r>
              <a:rPr lang="en-US" b="1" dirty="0" err="1"/>
              <a:t>polialfabetica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Intrare</a:t>
            </a:r>
            <a:r>
              <a:rPr lang="en-US" dirty="0"/>
              <a:t>: </a:t>
            </a:r>
            <a:r>
              <a:rPr lang="en-US" dirty="0" err="1"/>
              <a:t>Textul</a:t>
            </a:r>
            <a:r>
              <a:rPr lang="en-US" dirty="0"/>
              <a:t> </a:t>
            </a:r>
            <a:r>
              <a:rPr lang="en-US" dirty="0" err="1"/>
              <a:t>cifrat</a:t>
            </a:r>
            <a:r>
              <a:rPr lang="en-US" dirty="0"/>
              <a:t> de </a:t>
            </a:r>
            <a:r>
              <a:rPr lang="en-US" dirty="0" err="1"/>
              <a:t>lungime</a:t>
            </a:r>
            <a:r>
              <a:rPr lang="en-US" dirty="0"/>
              <a:t> M </a:t>
            </a:r>
            <a:r>
              <a:rPr lang="en-US" dirty="0" err="1"/>
              <a:t>suﬁcient</a:t>
            </a:r>
            <a:r>
              <a:rPr lang="en-US" dirty="0"/>
              <a:t> de mare. </a:t>
            </a:r>
            <a:endParaRPr lang="de-DE" dirty="0"/>
          </a:p>
          <a:p>
            <a:pPr algn="just"/>
            <a:r>
              <a:rPr lang="en-US" dirty="0" err="1"/>
              <a:t>Iesire</a:t>
            </a:r>
            <a:r>
              <a:rPr lang="en-US" dirty="0"/>
              <a:t>: </a:t>
            </a:r>
            <a:r>
              <a:rPr lang="en-US" dirty="0" err="1"/>
              <a:t>Textul</a:t>
            </a:r>
            <a:r>
              <a:rPr lang="en-US" dirty="0"/>
              <a:t> </a:t>
            </a:r>
            <a:r>
              <a:rPr lang="en-US" dirty="0" err="1"/>
              <a:t>clar</a:t>
            </a:r>
            <a:r>
              <a:rPr lang="en-US" dirty="0"/>
              <a:t> </a:t>
            </a:r>
            <a:r>
              <a:rPr lang="en-US" dirty="0" err="1"/>
              <a:t>corespunzator</a:t>
            </a:r>
            <a:r>
              <a:rPr lang="en-US" dirty="0"/>
              <a:t> </a:t>
            </a:r>
            <a:r>
              <a:rPr lang="en-US" dirty="0" err="1"/>
              <a:t>sistemului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</a:t>
            </a:r>
            <a:r>
              <a:rPr lang="en-US" dirty="0" err="1"/>
              <a:t>polialfabetic</a:t>
            </a:r>
            <a:r>
              <a:rPr lang="en-US" dirty="0"/>
              <a:t>. </a:t>
            </a:r>
            <a:endParaRPr lang="de-DE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Pas 1. </a:t>
            </a:r>
            <a:r>
              <a:rPr lang="en-US" dirty="0" err="1"/>
              <a:t>Determina</a:t>
            </a:r>
            <a:r>
              <a:rPr lang="en-US" dirty="0"/>
              <a:t> </a:t>
            </a:r>
            <a:r>
              <a:rPr lang="en-US" dirty="0" err="1"/>
              <a:t>numarul</a:t>
            </a:r>
            <a:r>
              <a:rPr lang="en-US" dirty="0"/>
              <a:t> de </a:t>
            </a:r>
            <a:r>
              <a:rPr lang="en-US" dirty="0" err="1"/>
              <a:t>alfabete</a:t>
            </a:r>
            <a:r>
              <a:rPr lang="en-US" dirty="0"/>
              <a:t> N. </a:t>
            </a:r>
            <a:endParaRPr lang="de-DE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Pas 2. </a:t>
            </a:r>
            <a:r>
              <a:rPr lang="en-US" dirty="0" err="1"/>
              <a:t>Pentru</a:t>
            </a:r>
            <a:r>
              <a:rPr lang="en-US" dirty="0"/>
              <a:t> j = 0 to 4 </a:t>
            </a:r>
            <a:r>
              <a:rPr lang="en-US" dirty="0" err="1"/>
              <a:t>executa</a:t>
            </a:r>
            <a:r>
              <a:rPr lang="en-US" dirty="0"/>
              <a:t>: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1 to N −j </a:t>
            </a:r>
            <a:r>
              <a:rPr lang="en-US" dirty="0" err="1"/>
              <a:t>executa</a:t>
            </a:r>
            <a:r>
              <a:rPr lang="en-US" dirty="0"/>
              <a:t>: </a:t>
            </a:r>
            <a:r>
              <a:rPr lang="en-US" dirty="0" err="1"/>
              <a:t>aplicaproceduradereconstructiepartiala</a:t>
            </a:r>
            <a:r>
              <a:rPr lang="en-US" dirty="0"/>
              <a:t>(</a:t>
            </a:r>
            <a:r>
              <a:rPr lang="en-US" dirty="0" err="1"/>
              <a:t>pebazafrecventelor</a:t>
            </a:r>
            <a:r>
              <a:rPr lang="en-US" dirty="0"/>
              <a:t> (j +1)−</a:t>
            </a:r>
            <a:r>
              <a:rPr lang="en-US" dirty="0" err="1"/>
              <a:t>gramelor</a:t>
            </a:r>
            <a:r>
              <a:rPr lang="en-US" dirty="0"/>
              <a:t>) a </a:t>
            </a:r>
            <a:r>
              <a:rPr lang="en-US" dirty="0" err="1"/>
              <a:t>alfabetelor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,...,</a:t>
            </a:r>
            <a:r>
              <a:rPr lang="en-US" dirty="0" err="1"/>
              <a:t>i+j</a:t>
            </a:r>
            <a:r>
              <a:rPr lang="en-US" dirty="0"/>
              <a:t>. </a:t>
            </a:r>
            <a:endParaRPr lang="de-DE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Pas 3. Conform </a:t>
            </a:r>
            <a:r>
              <a:rPr lang="en-US" dirty="0" err="1"/>
              <a:t>celor</a:t>
            </a:r>
            <a:r>
              <a:rPr lang="en-US" dirty="0"/>
              <a:t> N </a:t>
            </a:r>
            <a:r>
              <a:rPr lang="en-US" dirty="0" err="1"/>
              <a:t>alfabete</a:t>
            </a:r>
            <a:r>
              <a:rPr lang="en-US" dirty="0"/>
              <a:t> </a:t>
            </a:r>
            <a:r>
              <a:rPr lang="en-US" dirty="0" err="1"/>
              <a:t>reconstruieste</a:t>
            </a:r>
            <a:r>
              <a:rPr lang="en-US" dirty="0"/>
              <a:t> </a:t>
            </a:r>
            <a:r>
              <a:rPr lang="en-US" dirty="0" err="1"/>
              <a:t>textul</a:t>
            </a:r>
            <a:r>
              <a:rPr lang="en-US" dirty="0"/>
              <a:t> </a:t>
            </a:r>
            <a:r>
              <a:rPr lang="en-US" dirty="0" err="1"/>
              <a:t>clar</a:t>
            </a:r>
            <a:r>
              <a:rPr lang="en-US" dirty="0"/>
              <a:t>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8847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Transpozitia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Daca</a:t>
            </a:r>
            <a:r>
              <a:rPr lang="en-US" dirty="0" smtClean="0"/>
              <a:t> </a:t>
            </a:r>
            <a:r>
              <a:rPr lang="en-US" dirty="0" err="1" smtClean="0"/>
              <a:t>substitutia</a:t>
            </a:r>
            <a:r>
              <a:rPr lang="en-US" dirty="0" smtClean="0"/>
              <a:t> </a:t>
            </a:r>
            <a:r>
              <a:rPr lang="en-US" dirty="0" err="1" smtClean="0"/>
              <a:t>schimba</a:t>
            </a:r>
            <a:r>
              <a:rPr lang="en-US" dirty="0" smtClean="0"/>
              <a:t> </a:t>
            </a:r>
            <a:r>
              <a:rPr lang="en-US" dirty="0" err="1" smtClean="0"/>
              <a:t>valoarea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caracter</a:t>
            </a:r>
            <a:r>
              <a:rPr lang="en-US" dirty="0" smtClean="0"/>
              <a:t> din </a:t>
            </a:r>
            <a:r>
              <a:rPr lang="en-US" dirty="0" err="1" smtClean="0"/>
              <a:t>textul</a:t>
            </a:r>
            <a:r>
              <a:rPr lang="en-US" dirty="0" smtClean="0"/>
              <a:t> </a:t>
            </a:r>
            <a:r>
              <a:rPr lang="en-US" dirty="0" err="1" smtClean="0"/>
              <a:t>cifrat</a:t>
            </a:r>
            <a:r>
              <a:rPr lang="en-US" dirty="0" smtClean="0"/>
              <a:t>, </a:t>
            </a:r>
            <a:r>
              <a:rPr lang="en-US" dirty="0" err="1" smtClean="0"/>
              <a:t>permutarea</a:t>
            </a:r>
            <a:r>
              <a:rPr lang="en-US" dirty="0" smtClean="0"/>
              <a:t> </a:t>
            </a:r>
            <a:r>
              <a:rPr lang="en-US" dirty="0" err="1" smtClean="0"/>
              <a:t>schimba</a:t>
            </a:r>
            <a:r>
              <a:rPr lang="en-US" dirty="0" smtClean="0"/>
              <a:t> </a:t>
            </a:r>
            <a:r>
              <a:rPr lang="en-US" dirty="0" err="1" smtClean="0"/>
              <a:t>pozitia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care </a:t>
            </a:r>
            <a:r>
              <a:rPr lang="en-US" dirty="0" err="1" smtClean="0"/>
              <a:t>acest</a:t>
            </a:r>
            <a:r>
              <a:rPr lang="en-US" dirty="0" smtClean="0"/>
              <a:t> </a:t>
            </a:r>
            <a:r>
              <a:rPr lang="en-US" dirty="0" err="1" smtClean="0"/>
              <a:t>caracter</a:t>
            </a:r>
            <a:r>
              <a:rPr lang="en-US" dirty="0" smtClean="0"/>
              <a:t> </a:t>
            </a:r>
            <a:r>
              <a:rPr lang="en-US" dirty="0" err="1" smtClean="0"/>
              <a:t>apare</a:t>
            </a:r>
            <a:r>
              <a:rPr lang="en-US" dirty="0" smtClean="0"/>
              <a:t> in </a:t>
            </a:r>
            <a:r>
              <a:rPr lang="en-US" dirty="0" err="1" smtClean="0"/>
              <a:t>textul</a:t>
            </a:r>
            <a:r>
              <a:rPr lang="en-US" dirty="0" smtClean="0"/>
              <a:t> </a:t>
            </a:r>
            <a:r>
              <a:rPr lang="en-US" dirty="0" err="1" smtClean="0"/>
              <a:t>cifrat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nu </a:t>
            </a:r>
            <a:r>
              <a:rPr lang="en-US" dirty="0" err="1" smtClean="0"/>
              <a:t>valoarea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. </a:t>
            </a:r>
            <a:r>
              <a:rPr lang="en-US" dirty="0" err="1" smtClean="0"/>
              <a:t>Operatia</a:t>
            </a:r>
            <a:r>
              <a:rPr lang="en-US" dirty="0" smtClean="0"/>
              <a:t> de </a:t>
            </a:r>
            <a:r>
              <a:rPr lang="en-US" dirty="0" err="1" smtClean="0"/>
              <a:t>cifrare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permutarea</a:t>
            </a:r>
            <a:r>
              <a:rPr lang="en-US" dirty="0" smtClean="0"/>
              <a:t> σ ∈ SN se </a:t>
            </a:r>
            <a:r>
              <a:rPr lang="en-US" dirty="0" err="1" smtClean="0"/>
              <a:t>realizeaza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permutarea</a:t>
            </a:r>
            <a:r>
              <a:rPr lang="en-US" dirty="0" smtClean="0"/>
              <a:t> </a:t>
            </a:r>
            <a:r>
              <a:rPr lang="en-US" dirty="0" err="1" smtClean="0"/>
              <a:t>caracterelor</a:t>
            </a:r>
            <a:r>
              <a:rPr lang="en-US" dirty="0" smtClean="0"/>
              <a:t> din </a:t>
            </a:r>
            <a:r>
              <a:rPr lang="en-US" dirty="0" err="1" smtClean="0"/>
              <a:t>blocurile</a:t>
            </a:r>
            <a:r>
              <a:rPr lang="en-US" dirty="0" smtClean="0"/>
              <a:t> </a:t>
            </a:r>
            <a:r>
              <a:rPr lang="en-US" dirty="0" err="1" smtClean="0"/>
              <a:t>adiacente</a:t>
            </a:r>
            <a:r>
              <a:rPr lang="en-US" dirty="0" smtClean="0"/>
              <a:t>, de </a:t>
            </a:r>
            <a:r>
              <a:rPr lang="en-US" dirty="0" err="1" smtClean="0"/>
              <a:t>lungime</a:t>
            </a:r>
            <a:r>
              <a:rPr lang="en-US" dirty="0" smtClean="0"/>
              <a:t> N, ale </a:t>
            </a:r>
            <a:r>
              <a:rPr lang="en-US" dirty="0" err="1" smtClean="0"/>
              <a:t>textului</a:t>
            </a:r>
            <a:r>
              <a:rPr lang="en-US" dirty="0" smtClean="0"/>
              <a:t> </a:t>
            </a:r>
            <a:r>
              <a:rPr lang="en-US" dirty="0" err="1" smtClean="0"/>
              <a:t>clar</a:t>
            </a:r>
            <a:r>
              <a:rPr lang="en-US" dirty="0" smtClean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9967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Sisteme</a:t>
            </a:r>
            <a:r>
              <a:rPr lang="en-US" b="1" dirty="0"/>
              <a:t> </a:t>
            </a:r>
            <a:r>
              <a:rPr lang="en-US" b="1" dirty="0" err="1"/>
              <a:t>mixte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/>
              <a:t>Sistemele</a:t>
            </a:r>
            <a:r>
              <a:rPr lang="en-US" dirty="0"/>
              <a:t> </a:t>
            </a:r>
            <a:r>
              <a:rPr lang="en-US" dirty="0" err="1"/>
              <a:t>mixte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au la </a:t>
            </a:r>
            <a:r>
              <a:rPr lang="en-US" dirty="0" err="1"/>
              <a:t>baza</a:t>
            </a:r>
            <a:r>
              <a:rPr lang="en-US" dirty="0"/>
              <a:t> o </a:t>
            </a:r>
            <a:r>
              <a:rPr lang="en-US" dirty="0" err="1"/>
              <a:t>cifrare</a:t>
            </a:r>
            <a:r>
              <a:rPr lang="en-US" dirty="0"/>
              <a:t> </a:t>
            </a:r>
            <a:r>
              <a:rPr lang="en-US" dirty="0" err="1"/>
              <a:t>succesiva</a:t>
            </a:r>
            <a:r>
              <a:rPr lang="en-US" dirty="0"/>
              <a:t> a </a:t>
            </a:r>
            <a:r>
              <a:rPr lang="en-US" dirty="0" err="1"/>
              <a:t>mesajului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substitutiei</a:t>
            </a:r>
            <a:r>
              <a:rPr lang="en-US" dirty="0"/>
              <a:t>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apoi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transpozitiei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viceversa</a:t>
            </a:r>
            <a:r>
              <a:rPr lang="en-US" dirty="0"/>
              <a:t>. Tot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facem</a:t>
            </a:r>
            <a:r>
              <a:rPr lang="en-US" dirty="0"/>
              <a:t> </a:t>
            </a:r>
            <a:r>
              <a:rPr lang="en-US" dirty="0" err="1"/>
              <a:t>acum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atacam</a:t>
            </a:r>
            <a:r>
              <a:rPr lang="en-US" dirty="0"/>
              <a:t> </a:t>
            </a:r>
            <a:r>
              <a:rPr lang="en-US" dirty="0" err="1"/>
              <a:t>sistemul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de la ultima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componenta</a:t>
            </a:r>
            <a:r>
              <a:rPr lang="en-US" dirty="0"/>
              <a:t> </a:t>
            </a:r>
            <a:r>
              <a:rPr lang="en-US" dirty="0" err="1"/>
              <a:t>catre</a:t>
            </a:r>
            <a:r>
              <a:rPr lang="en-US" dirty="0"/>
              <a:t> prima.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080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Proceduri</a:t>
            </a:r>
            <a:r>
              <a:rPr lang="en-US" b="1" dirty="0"/>
              <a:t> de </a:t>
            </a:r>
            <a:r>
              <a:rPr lang="en-US" b="1" dirty="0" err="1"/>
              <a:t>identiﬁcare</a:t>
            </a:r>
            <a:r>
              <a:rPr lang="en-US" b="1" dirty="0"/>
              <a:t> a </a:t>
            </a:r>
            <a:r>
              <a:rPr lang="en-US" b="1" dirty="0" err="1"/>
              <a:t>sistemului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/>
              <a:t>Procedurile</a:t>
            </a:r>
            <a:r>
              <a:rPr lang="en-US" dirty="0"/>
              <a:t> de </a:t>
            </a:r>
            <a:r>
              <a:rPr lang="en-US" dirty="0" err="1"/>
              <a:t>criptanaliza</a:t>
            </a:r>
            <a:r>
              <a:rPr lang="en-US" dirty="0"/>
              <a:t> </a:t>
            </a:r>
            <a:r>
              <a:rPr lang="en-US" dirty="0" err="1"/>
              <a:t>prezentate</a:t>
            </a:r>
            <a:r>
              <a:rPr lang="en-US" dirty="0"/>
              <a:t> in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acestui</a:t>
            </a:r>
            <a:r>
              <a:rPr lang="en-US" dirty="0"/>
              <a:t> </a:t>
            </a:r>
            <a:r>
              <a:rPr lang="en-US" dirty="0" err="1"/>
              <a:t>paragraf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bazate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calculul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estimatori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o </a:t>
            </a:r>
            <a:r>
              <a:rPr lang="en-US" dirty="0" err="1"/>
              <a:t>serie</a:t>
            </a:r>
            <a:r>
              <a:rPr lang="en-US" dirty="0"/>
              <a:t> de </a:t>
            </a:r>
            <a:r>
              <a:rPr lang="en-US" dirty="0" err="1"/>
              <a:t>functii</a:t>
            </a:r>
            <a:r>
              <a:rPr lang="en-US" dirty="0"/>
              <a:t> de test (</a:t>
            </a:r>
            <a:r>
              <a:rPr lang="en-US" dirty="0" err="1"/>
              <a:t>vezi</a:t>
            </a:r>
            <a:r>
              <a:rPr lang="en-US" dirty="0"/>
              <a:t> Friedman [20], Bauer [6], </a:t>
            </a:r>
            <a:r>
              <a:rPr lang="en-US" dirty="0" err="1"/>
              <a:t>Preda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Simion</a:t>
            </a:r>
            <a:r>
              <a:rPr lang="en-US" dirty="0"/>
              <a:t> [58]). </a:t>
            </a:r>
            <a:r>
              <a:rPr lang="en-US" dirty="0" err="1"/>
              <a:t>Textul</a:t>
            </a:r>
            <a:r>
              <a:rPr lang="en-US" dirty="0"/>
              <a:t> </a:t>
            </a:r>
            <a:r>
              <a:rPr lang="en-US" dirty="0" err="1"/>
              <a:t>clar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ﬁe </a:t>
            </a:r>
            <a:r>
              <a:rPr lang="en-US" dirty="0" err="1"/>
              <a:t>omogen</a:t>
            </a:r>
            <a:r>
              <a:rPr lang="en-US" dirty="0"/>
              <a:t> din </a:t>
            </a:r>
            <a:r>
              <a:rPr lang="en-US" dirty="0" err="1"/>
              <a:t>punct</a:t>
            </a:r>
            <a:r>
              <a:rPr lang="en-US" dirty="0"/>
              <a:t> de </a:t>
            </a:r>
            <a:r>
              <a:rPr lang="en-US" dirty="0" err="1"/>
              <a:t>vedere</a:t>
            </a:r>
            <a:r>
              <a:rPr lang="en-US" dirty="0"/>
              <a:t> statistic. </a:t>
            </a: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textul</a:t>
            </a:r>
            <a:r>
              <a:rPr lang="en-US" dirty="0"/>
              <a:t>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omogen</a:t>
            </a:r>
            <a:r>
              <a:rPr lang="en-US" dirty="0"/>
              <a:t>, </a:t>
            </a:r>
            <a:r>
              <a:rPr lang="en-US" dirty="0" err="1"/>
              <a:t>atunci</a:t>
            </a:r>
            <a:r>
              <a:rPr lang="en-US" dirty="0"/>
              <a:t>,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proceduri</a:t>
            </a:r>
            <a:r>
              <a:rPr lang="en-US" dirty="0"/>
              <a:t>, </a:t>
            </a:r>
            <a:r>
              <a:rPr lang="en-US" dirty="0" err="1"/>
              <a:t>acesta</a:t>
            </a:r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divizain</a:t>
            </a:r>
            <a:r>
              <a:rPr lang="en-US" dirty="0"/>
              <a:t> </a:t>
            </a:r>
            <a:r>
              <a:rPr lang="en-US" dirty="0" err="1"/>
              <a:t>parti</a:t>
            </a:r>
            <a:r>
              <a:rPr lang="en-US" dirty="0"/>
              <a:t> </a:t>
            </a:r>
            <a:r>
              <a:rPr lang="en-US" dirty="0" err="1"/>
              <a:t>omogene</a:t>
            </a:r>
            <a:r>
              <a:rPr lang="en-US" dirty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057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Concluzii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/>
              <a:t>Functiile</a:t>
            </a:r>
            <a:r>
              <a:rPr lang="en-US" dirty="0"/>
              <a:t> de test deﬁnite in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acestui</a:t>
            </a:r>
            <a:r>
              <a:rPr lang="en-US" dirty="0"/>
              <a:t> capitol </a:t>
            </a:r>
            <a:r>
              <a:rPr lang="en-US" dirty="0" err="1"/>
              <a:t>sunt</a:t>
            </a:r>
            <a:r>
              <a:rPr lang="en-US" dirty="0"/>
              <a:t> in </a:t>
            </a:r>
            <a:r>
              <a:rPr lang="en-US" dirty="0" err="1"/>
              <a:t>variante</a:t>
            </a:r>
            <a:r>
              <a:rPr lang="en-US" dirty="0"/>
              <a:t> in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folosirii</a:t>
            </a:r>
            <a:r>
              <a:rPr lang="en-US" dirty="0"/>
              <a:t> </a:t>
            </a:r>
            <a:r>
              <a:rPr lang="en-US" dirty="0" err="1"/>
              <a:t>anumitor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cum </a:t>
            </a:r>
            <a:r>
              <a:rPr lang="en-US" dirty="0" err="1"/>
              <a:t>ar</a:t>
            </a:r>
            <a:r>
              <a:rPr lang="en-US" dirty="0"/>
              <a:t> ﬁ </a:t>
            </a:r>
            <a:r>
              <a:rPr lang="en-US" dirty="0" err="1"/>
              <a:t>sistemele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de tip </a:t>
            </a:r>
            <a:r>
              <a:rPr lang="en-US" dirty="0" err="1"/>
              <a:t>transpozitie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de </a:t>
            </a:r>
            <a:r>
              <a:rPr lang="en-US" dirty="0" err="1"/>
              <a:t>substitutie</a:t>
            </a:r>
            <a:r>
              <a:rPr lang="en-US" dirty="0"/>
              <a:t> mono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polialfabetica</a:t>
            </a:r>
            <a:r>
              <a:rPr lang="en-US" dirty="0"/>
              <a:t>.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functii</a:t>
            </a:r>
            <a:r>
              <a:rPr lang="en-US" dirty="0"/>
              <a:t> de test pot ﬁ </a:t>
            </a:r>
            <a:r>
              <a:rPr lang="en-US" dirty="0" err="1"/>
              <a:t>folosite</a:t>
            </a:r>
            <a:r>
              <a:rPr lang="en-US" dirty="0"/>
              <a:t> in </a:t>
            </a:r>
            <a:r>
              <a:rPr lang="en-US" dirty="0" err="1"/>
              <a:t>identiﬁcarea</a:t>
            </a:r>
            <a:r>
              <a:rPr lang="en-US" dirty="0"/>
              <a:t> </a:t>
            </a:r>
            <a:r>
              <a:rPr lang="en-US" dirty="0" err="1"/>
              <a:t>limbii</a:t>
            </a:r>
            <a:r>
              <a:rPr lang="en-US" dirty="0"/>
              <a:t> </a:t>
            </a:r>
            <a:r>
              <a:rPr lang="en-US" dirty="0" err="1"/>
              <a:t>folosite</a:t>
            </a:r>
            <a:r>
              <a:rPr lang="en-US" dirty="0"/>
              <a:t> in </a:t>
            </a:r>
            <a:r>
              <a:rPr lang="en-US" dirty="0" err="1"/>
              <a:t>textul</a:t>
            </a:r>
            <a:r>
              <a:rPr lang="en-US" dirty="0"/>
              <a:t> </a:t>
            </a:r>
            <a:r>
              <a:rPr lang="en-US" dirty="0" err="1"/>
              <a:t>clar</a:t>
            </a:r>
            <a:r>
              <a:rPr lang="en-US" dirty="0"/>
              <a:t>, a </a:t>
            </a:r>
            <a:r>
              <a:rPr lang="en-US" dirty="0" err="1"/>
              <a:t>sistemului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</a:t>
            </a:r>
            <a:r>
              <a:rPr lang="en-US" dirty="0" err="1"/>
              <a:t>folosit</a:t>
            </a:r>
            <a:r>
              <a:rPr lang="en-US" dirty="0"/>
              <a:t>, a </a:t>
            </a:r>
            <a:r>
              <a:rPr lang="en-US" dirty="0" err="1"/>
              <a:t>cheii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in </a:t>
            </a:r>
            <a:r>
              <a:rPr lang="en-US" dirty="0" err="1"/>
              <a:t>cele</a:t>
            </a:r>
            <a:r>
              <a:rPr lang="en-US" dirty="0"/>
              <a:t> din </a:t>
            </a:r>
            <a:r>
              <a:rPr lang="en-US" dirty="0" err="1"/>
              <a:t>urma</a:t>
            </a:r>
            <a:r>
              <a:rPr lang="en-US" dirty="0"/>
              <a:t> a </a:t>
            </a:r>
            <a:r>
              <a:rPr lang="en-US" dirty="0" err="1"/>
              <a:t>textului</a:t>
            </a:r>
            <a:r>
              <a:rPr lang="en-US" dirty="0"/>
              <a:t> </a:t>
            </a:r>
            <a:r>
              <a:rPr lang="en-US" dirty="0" err="1"/>
              <a:t>clar</a:t>
            </a:r>
            <a:r>
              <a:rPr lang="en-US" dirty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033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Obiectul</a:t>
            </a:r>
            <a:r>
              <a:rPr lang="en-US" b="1" dirty="0"/>
              <a:t> </a:t>
            </a:r>
            <a:r>
              <a:rPr lang="en-US" b="1" dirty="0" err="1"/>
              <a:t>criptanalizei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b="1" dirty="0" err="1"/>
              <a:t>Criptanaliza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studiul</a:t>
            </a:r>
            <a:r>
              <a:rPr lang="en-US" dirty="0"/>
              <a:t> </a:t>
            </a:r>
            <a:r>
              <a:rPr lang="en-US" dirty="0" err="1"/>
              <a:t>metodelor</a:t>
            </a:r>
            <a:r>
              <a:rPr lang="en-US" dirty="0"/>
              <a:t> de </a:t>
            </a:r>
            <a:r>
              <a:rPr lang="en-US" dirty="0" err="1"/>
              <a:t>obținere</a:t>
            </a:r>
            <a:r>
              <a:rPr lang="en-US" dirty="0"/>
              <a:t> a </a:t>
            </a:r>
            <a:r>
              <a:rPr lang="en-US" dirty="0" err="1"/>
              <a:t>înțelesului</a:t>
            </a:r>
            <a:r>
              <a:rPr lang="en-US" dirty="0"/>
              <a:t> </a:t>
            </a:r>
            <a:r>
              <a:rPr lang="en-US" dirty="0" err="1"/>
              <a:t>informațiilor</a:t>
            </a:r>
            <a:r>
              <a:rPr lang="en-US" dirty="0"/>
              <a:t> </a:t>
            </a:r>
            <a:r>
              <a:rPr lang="en-US" dirty="0" err="1"/>
              <a:t>criptate</a:t>
            </a:r>
            <a:r>
              <a:rPr lang="en-US" dirty="0"/>
              <a:t>, </a:t>
            </a:r>
            <a:r>
              <a:rPr lang="en-US" dirty="0" err="1"/>
              <a:t>fără</a:t>
            </a:r>
            <a:r>
              <a:rPr lang="en-US" dirty="0"/>
              <a:t> a </a:t>
            </a:r>
            <a:r>
              <a:rPr lang="en-US" dirty="0" err="1"/>
              <a:t>avea</a:t>
            </a:r>
            <a:r>
              <a:rPr lang="en-US" dirty="0"/>
              <a:t> </a:t>
            </a:r>
            <a:r>
              <a:rPr lang="en-US" dirty="0" err="1"/>
              <a:t>acces</a:t>
            </a:r>
            <a:r>
              <a:rPr lang="en-US" dirty="0"/>
              <a:t> la </a:t>
            </a:r>
            <a:r>
              <a:rPr lang="en-US" dirty="0" err="1"/>
              <a:t>informația</a:t>
            </a:r>
            <a:r>
              <a:rPr lang="en-US" dirty="0"/>
              <a:t> </a:t>
            </a:r>
            <a:r>
              <a:rPr lang="en-US" dirty="0" err="1"/>
              <a:t>secretă</a:t>
            </a:r>
            <a:r>
              <a:rPr lang="en-US" dirty="0"/>
              <a:t> </a:t>
            </a:r>
            <a:r>
              <a:rPr lang="en-US" dirty="0" err="1"/>
              <a:t>necesară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normal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aceasta</a:t>
            </a:r>
            <a:r>
              <a:rPr lang="en-US" dirty="0"/>
              <a:t>. De </a:t>
            </a:r>
            <a:r>
              <a:rPr lang="en-US" dirty="0" err="1"/>
              <a:t>regulă</a:t>
            </a:r>
            <a:r>
              <a:rPr lang="en-US" dirty="0"/>
              <a:t>,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implică</a:t>
            </a:r>
            <a:r>
              <a:rPr lang="en-US" dirty="0"/>
              <a:t> </a:t>
            </a:r>
            <a:r>
              <a:rPr lang="en-US" dirty="0" err="1"/>
              <a:t>găsirea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chei</a:t>
            </a:r>
            <a:r>
              <a:rPr lang="en-US" dirty="0"/>
              <a:t> secrete. </a:t>
            </a:r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limbaj</a:t>
            </a:r>
            <a:r>
              <a:rPr lang="en-US" dirty="0"/>
              <a:t> non-</a:t>
            </a:r>
            <a:r>
              <a:rPr lang="en-US" dirty="0" err="1"/>
              <a:t>tehnic</a:t>
            </a:r>
            <a:r>
              <a:rPr lang="en-US" dirty="0"/>
              <a:t>,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practica</a:t>
            </a:r>
            <a:r>
              <a:rPr lang="en-US" dirty="0"/>
              <a:t> </a:t>
            </a:r>
            <a:r>
              <a:rPr lang="en-US" b="1" dirty="0" err="1"/>
              <a:t>spargerii</a:t>
            </a:r>
            <a:r>
              <a:rPr lang="en-US" b="1" dirty="0"/>
              <a:t> </a:t>
            </a:r>
            <a:r>
              <a:rPr lang="en-US" b="1" dirty="0" err="1"/>
              <a:t>codurilor</a:t>
            </a:r>
            <a:r>
              <a:rPr lang="en-US" dirty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124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32" y="1139045"/>
            <a:ext cx="6613586" cy="475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20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Resursele</a:t>
            </a:r>
            <a:r>
              <a:rPr lang="en-US" b="1" dirty="0" smtClean="0"/>
              <a:t> </a:t>
            </a:r>
            <a:r>
              <a:rPr lang="en-US" b="1" dirty="0" err="1"/>
              <a:t>necesare</a:t>
            </a:r>
            <a:r>
              <a:rPr lang="en-US" b="1" dirty="0"/>
              <a:t> de </a:t>
            </a:r>
            <a:r>
              <a:rPr lang="en-US" b="1" dirty="0" err="1"/>
              <a:t>calcul</a:t>
            </a:r>
            <a:endParaRPr lang="de-D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Atacurile</a:t>
            </a:r>
            <a:r>
              <a:rPr lang="en-US" dirty="0"/>
              <a:t> pot fi, de </a:t>
            </a:r>
            <a:r>
              <a:rPr lang="en-US" dirty="0" err="1"/>
              <a:t>asemenea</a:t>
            </a:r>
            <a:r>
              <a:rPr lang="en-US" dirty="0"/>
              <a:t>, </a:t>
            </a:r>
            <a:r>
              <a:rPr lang="en-US" dirty="0" err="1"/>
              <a:t>caracterizate</a:t>
            </a:r>
            <a:r>
              <a:rPr lang="en-US" dirty="0"/>
              <a:t> de </a:t>
            </a:r>
            <a:r>
              <a:rPr lang="en-US" dirty="0" err="1"/>
              <a:t>resursele</a:t>
            </a:r>
            <a:r>
              <a:rPr lang="en-US" dirty="0"/>
              <a:t> de care au </a:t>
            </a:r>
            <a:r>
              <a:rPr lang="en-US" dirty="0" err="1"/>
              <a:t>nevoie</a:t>
            </a:r>
            <a:r>
              <a:rPr lang="en-US" dirty="0"/>
              <a:t>. </a:t>
            </a:r>
            <a:r>
              <a:rPr lang="de-DE" dirty="0"/>
              <a:t>Aceste resurse includ: 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i="1" dirty="0" err="1"/>
              <a:t>Timp</a:t>
            </a:r>
            <a:r>
              <a:rPr lang="en-US" dirty="0"/>
              <a:t> - </a:t>
            </a:r>
            <a:r>
              <a:rPr lang="en-US" dirty="0" err="1"/>
              <a:t>numărul</a:t>
            </a:r>
            <a:r>
              <a:rPr lang="en-US" dirty="0"/>
              <a:t> de </a:t>
            </a:r>
            <a:r>
              <a:rPr lang="en-US" dirty="0" err="1"/>
              <a:t>etape</a:t>
            </a:r>
            <a:r>
              <a:rPr lang="en-US" dirty="0"/>
              <a:t> de </a:t>
            </a:r>
            <a:r>
              <a:rPr lang="en-US" dirty="0" err="1"/>
              <a:t>calcul</a:t>
            </a:r>
            <a:r>
              <a:rPr lang="en-US" dirty="0"/>
              <a:t> (de </a:t>
            </a:r>
            <a:r>
              <a:rPr lang="en-US" dirty="0" err="1"/>
              <a:t>exemplu</a:t>
            </a:r>
            <a:r>
              <a:rPr lang="en-US" dirty="0"/>
              <a:t>, </a:t>
            </a:r>
            <a:r>
              <a:rPr lang="en-US" dirty="0" err="1"/>
              <a:t>criptări</a:t>
            </a:r>
            <a:r>
              <a:rPr lang="en-US" dirty="0"/>
              <a:t> de </a:t>
            </a:r>
            <a:r>
              <a:rPr lang="en-US" dirty="0" err="1"/>
              <a:t>testare</a:t>
            </a:r>
            <a:r>
              <a:rPr lang="en-US" dirty="0"/>
              <a:t>) care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efectuate</a:t>
            </a:r>
            <a:r>
              <a:rPr lang="en-US" dirty="0"/>
              <a:t>.</a:t>
            </a:r>
            <a:endParaRPr lang="de-DE" dirty="0"/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i="1" dirty="0" err="1"/>
              <a:t>Memorie</a:t>
            </a:r>
            <a:r>
              <a:rPr lang="en-US" dirty="0"/>
              <a:t> - </a:t>
            </a:r>
            <a:r>
              <a:rPr lang="en-US" dirty="0" err="1"/>
              <a:t>cantitatea</a:t>
            </a:r>
            <a:r>
              <a:rPr lang="en-US" dirty="0"/>
              <a:t> de </a:t>
            </a:r>
            <a:r>
              <a:rPr lang="en-US" dirty="0" err="1"/>
              <a:t>spațiu</a:t>
            </a:r>
            <a:r>
              <a:rPr lang="en-US" dirty="0"/>
              <a:t> de </a:t>
            </a:r>
            <a:r>
              <a:rPr lang="en-US" dirty="0" err="1"/>
              <a:t>stocare</a:t>
            </a:r>
            <a:r>
              <a:rPr lang="en-US" dirty="0"/>
              <a:t> </a:t>
            </a:r>
            <a:r>
              <a:rPr lang="en-US" dirty="0" err="1"/>
              <a:t>necesară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efectuarea</a:t>
            </a:r>
            <a:r>
              <a:rPr lang="en-US" dirty="0"/>
              <a:t> </a:t>
            </a:r>
            <a:r>
              <a:rPr lang="en-US" dirty="0" err="1"/>
              <a:t>atacului</a:t>
            </a:r>
            <a:r>
              <a:rPr lang="en-US" dirty="0"/>
              <a:t>.</a:t>
            </a:r>
            <a:endParaRPr lang="de-DE" dirty="0"/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i="1" dirty="0"/>
              <a:t>Date</a:t>
            </a:r>
            <a:r>
              <a:rPr lang="en-US" dirty="0"/>
              <a:t> - </a:t>
            </a:r>
            <a:r>
              <a:rPr lang="en-US" dirty="0" err="1"/>
              <a:t>cantitatea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tipul</a:t>
            </a:r>
            <a:r>
              <a:rPr lang="en-US" dirty="0"/>
              <a:t> </a:t>
            </a:r>
            <a:r>
              <a:rPr lang="en-US" dirty="0" err="1"/>
              <a:t>textelor</a:t>
            </a:r>
            <a:r>
              <a:rPr lang="en-US" dirty="0"/>
              <a:t> </a:t>
            </a:r>
            <a:r>
              <a:rPr lang="en-US" dirty="0" err="1"/>
              <a:t>libere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textului</a:t>
            </a:r>
            <a:r>
              <a:rPr lang="en-US" dirty="0"/>
              <a:t> </a:t>
            </a:r>
            <a:r>
              <a:rPr lang="en-US" dirty="0" err="1"/>
              <a:t>cifrat</a:t>
            </a:r>
            <a:r>
              <a:rPr lang="en-US" dirty="0"/>
              <a:t> </a:t>
            </a:r>
            <a:r>
              <a:rPr lang="en-US" dirty="0" err="1"/>
              <a:t>necesare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anumite</a:t>
            </a:r>
            <a:r>
              <a:rPr lang="en-US" dirty="0"/>
              <a:t> </a:t>
            </a:r>
            <a:r>
              <a:rPr lang="en-US" dirty="0" err="1"/>
              <a:t>abordări</a:t>
            </a:r>
            <a:r>
              <a:rPr lang="en-US" dirty="0"/>
              <a:t>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994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Substitutia</a:t>
            </a:r>
            <a:r>
              <a:rPr lang="en-US" b="1" dirty="0"/>
              <a:t> </a:t>
            </a:r>
            <a:r>
              <a:rPr lang="en-US" b="1" dirty="0" err="1"/>
              <a:t>simpla</a:t>
            </a:r>
            <a:r>
              <a:rPr lang="en-US" b="1" dirty="0"/>
              <a:t> 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Operatia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se </a:t>
            </a:r>
            <a:r>
              <a:rPr lang="en-US" dirty="0" err="1"/>
              <a:t>bazeaza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o </a:t>
            </a:r>
            <a:r>
              <a:rPr lang="en-US" dirty="0" err="1"/>
              <a:t>corespondenta</a:t>
            </a:r>
            <a:r>
              <a:rPr lang="en-US" dirty="0"/>
              <a:t> </a:t>
            </a:r>
            <a:r>
              <a:rPr lang="en-US" dirty="0" err="1"/>
              <a:t>biunivoca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</a:t>
            </a:r>
            <a:r>
              <a:rPr lang="en-US" dirty="0" err="1"/>
              <a:t>alfabetul</a:t>
            </a:r>
            <a:r>
              <a:rPr lang="en-US" dirty="0"/>
              <a:t> </a:t>
            </a:r>
            <a:r>
              <a:rPr lang="en-US" dirty="0" err="1"/>
              <a:t>clar</a:t>
            </a:r>
            <a:r>
              <a:rPr lang="en-US" dirty="0"/>
              <a:t> </a:t>
            </a:r>
            <a:r>
              <a:rPr lang="en-US" dirty="0" err="1"/>
              <a:t>notat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alfabetul</a:t>
            </a:r>
            <a:r>
              <a:rPr lang="en-US" dirty="0"/>
              <a:t> </a:t>
            </a:r>
            <a:r>
              <a:rPr lang="en-US" dirty="0" err="1"/>
              <a:t>cifrat</a:t>
            </a:r>
            <a:r>
              <a:rPr lang="en-US" dirty="0"/>
              <a:t> </a:t>
            </a:r>
            <a:r>
              <a:rPr lang="en-US" dirty="0" err="1"/>
              <a:t>notat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C. </a:t>
            </a:r>
            <a:r>
              <a:rPr lang="en-US" dirty="0" err="1"/>
              <a:t>Pentru</a:t>
            </a:r>
            <a:r>
              <a:rPr lang="en-US" dirty="0"/>
              <a:t> exempli</a:t>
            </a:r>
            <a:r>
              <a:rPr lang="de-DE" dirty="0"/>
              <a:t>ﬁ</a:t>
            </a:r>
            <a:r>
              <a:rPr lang="en-US" dirty="0" err="1"/>
              <a:t>carea</a:t>
            </a:r>
            <a:r>
              <a:rPr lang="en-US" dirty="0"/>
              <a:t> </a:t>
            </a:r>
            <a:r>
              <a:rPr lang="en-US" dirty="0" err="1"/>
              <a:t>ideilor</a:t>
            </a:r>
            <a:r>
              <a:rPr lang="en-US" dirty="0"/>
              <a:t> </a:t>
            </a:r>
            <a:r>
              <a:rPr lang="en-US" dirty="0" err="1"/>
              <a:t>vom</a:t>
            </a:r>
            <a:r>
              <a:rPr lang="en-US" dirty="0"/>
              <a:t> </a:t>
            </a:r>
            <a:r>
              <a:rPr lang="en-US" dirty="0" err="1"/>
              <a:t>prezupune</a:t>
            </a:r>
            <a:r>
              <a:rPr lang="en-US" dirty="0"/>
              <a:t> ca </a:t>
            </a:r>
            <a:r>
              <a:rPr lang="en-US" dirty="0" err="1"/>
              <a:t>alfabetul</a:t>
            </a:r>
            <a:r>
              <a:rPr lang="en-US" dirty="0"/>
              <a:t> </a:t>
            </a:r>
            <a:r>
              <a:rPr lang="en-US" dirty="0" err="1"/>
              <a:t>clar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format din </a:t>
            </a:r>
            <a:r>
              <a:rPr lang="en-US" dirty="0" err="1"/>
              <a:t>cele</a:t>
            </a:r>
            <a:r>
              <a:rPr lang="en-US" dirty="0"/>
              <a:t> 26 de </a:t>
            </a:r>
            <a:r>
              <a:rPr lang="en-US" dirty="0" err="1"/>
              <a:t>litere</a:t>
            </a:r>
            <a:r>
              <a:rPr lang="en-US" dirty="0"/>
              <a:t> ale </a:t>
            </a:r>
            <a:r>
              <a:rPr lang="en-US" dirty="0" err="1"/>
              <a:t>limbii</a:t>
            </a:r>
            <a:r>
              <a:rPr lang="en-US" dirty="0"/>
              <a:t> </a:t>
            </a:r>
            <a:r>
              <a:rPr lang="en-US" dirty="0" err="1" smtClean="0"/>
              <a:t>romane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diacritice</a:t>
            </a:r>
            <a:r>
              <a:rPr lang="en-US" dirty="0"/>
              <a:t>) plus </a:t>
            </a:r>
            <a:r>
              <a:rPr lang="en-US" dirty="0" err="1"/>
              <a:t>delimitatorul</a:t>
            </a:r>
            <a:r>
              <a:rPr lang="en-US" dirty="0"/>
              <a:t> de </a:t>
            </a:r>
            <a:r>
              <a:rPr lang="en-US" dirty="0" err="1"/>
              <a:t>cuvant</a:t>
            </a:r>
            <a:r>
              <a:rPr lang="en-US" dirty="0"/>
              <a:t> </a:t>
            </a:r>
            <a:r>
              <a:rPr lang="en-US" dirty="0" err="1"/>
              <a:t>spatiul</a:t>
            </a:r>
            <a:r>
              <a:rPr lang="en-US" dirty="0"/>
              <a:t>. </a:t>
            </a:r>
            <a:r>
              <a:rPr lang="en-US" dirty="0" err="1"/>
              <a:t>Alfabetul</a:t>
            </a:r>
            <a:r>
              <a:rPr lang="en-US" dirty="0"/>
              <a:t> </a:t>
            </a:r>
            <a:r>
              <a:rPr lang="en-US" dirty="0" err="1"/>
              <a:t>cifrat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de-DE" dirty="0"/>
              <a:t>ﬁ</a:t>
            </a:r>
            <a:r>
              <a:rPr lang="en-US" dirty="0"/>
              <a:t> format din </a:t>
            </a:r>
            <a:r>
              <a:rPr lang="en-US" dirty="0" err="1"/>
              <a:t>aceeleasi</a:t>
            </a:r>
            <a:r>
              <a:rPr lang="en-US" dirty="0"/>
              <a:t> </a:t>
            </a:r>
            <a:r>
              <a:rPr lang="en-US" dirty="0" err="1"/>
              <a:t>caractere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doar</a:t>
            </a:r>
            <a:r>
              <a:rPr lang="en-US" dirty="0"/>
              <a:t> din </a:t>
            </a:r>
            <a:r>
              <a:rPr lang="en-US" dirty="0" err="1"/>
              <a:t>cele</a:t>
            </a:r>
            <a:r>
              <a:rPr lang="en-US" dirty="0"/>
              <a:t> 26 de </a:t>
            </a:r>
            <a:r>
              <a:rPr lang="en-US" dirty="0" err="1"/>
              <a:t>litere</a:t>
            </a:r>
            <a:r>
              <a:rPr lang="en-US" dirty="0"/>
              <a:t> ale </a:t>
            </a:r>
            <a:r>
              <a:rPr lang="en-US" dirty="0" err="1"/>
              <a:t>limbii</a:t>
            </a:r>
            <a:r>
              <a:rPr lang="en-US" dirty="0"/>
              <a:t> </a:t>
            </a:r>
            <a:r>
              <a:rPr lang="en-US" dirty="0" err="1"/>
              <a:t>romane</a:t>
            </a:r>
            <a:r>
              <a:rPr lang="en-US" dirty="0"/>
              <a:t> </a:t>
            </a:r>
            <a:r>
              <a:rPr lang="en-US" dirty="0" err="1"/>
              <a:t>cazin</a:t>
            </a:r>
            <a:r>
              <a:rPr lang="en-US" dirty="0"/>
              <a:t> care </a:t>
            </a:r>
            <a:r>
              <a:rPr lang="en-US" dirty="0" err="1"/>
              <a:t>spatiul</a:t>
            </a:r>
            <a:r>
              <a:rPr lang="en-US" dirty="0"/>
              <a:t> se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inlocui</a:t>
            </a:r>
            <a:r>
              <a:rPr lang="en-US" dirty="0" smtClean="0"/>
              <a:t> </a:t>
            </a:r>
            <a:r>
              <a:rPr lang="en-US" dirty="0"/>
              <a:t>cu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putin</a:t>
            </a:r>
            <a:r>
              <a:rPr lang="en-US" dirty="0"/>
              <a:t> </a:t>
            </a:r>
            <a:r>
              <a:rPr lang="en-US" dirty="0" err="1"/>
              <a:t>frecventa</a:t>
            </a:r>
            <a:r>
              <a:rPr lang="en-US" dirty="0"/>
              <a:t> </a:t>
            </a:r>
            <a:r>
              <a:rPr lang="en-US" dirty="0" err="1"/>
              <a:t>litera</a:t>
            </a:r>
            <a:r>
              <a:rPr lang="en-US" dirty="0"/>
              <a:t> (Q) </a:t>
            </a:r>
            <a:r>
              <a:rPr lang="en-US" dirty="0" err="1"/>
              <a:t>sau</a:t>
            </a:r>
            <a:r>
              <a:rPr lang="en-US" dirty="0"/>
              <a:t> se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ignora</a:t>
            </a:r>
            <a:r>
              <a:rPr lang="en-US" dirty="0"/>
              <a:t> </a:t>
            </a:r>
            <a:r>
              <a:rPr lang="en-US" dirty="0" err="1"/>
              <a:t>pur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simplu</a:t>
            </a:r>
            <a:r>
              <a:rPr lang="en-US" dirty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0251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Substitutia</a:t>
            </a:r>
            <a:r>
              <a:rPr lang="en-US" b="1" dirty="0"/>
              <a:t> </a:t>
            </a:r>
            <a:r>
              <a:rPr lang="en-US" b="1" dirty="0" err="1"/>
              <a:t>multipla</a:t>
            </a:r>
            <a:r>
              <a:rPr lang="en-US" b="1" dirty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Un </a:t>
            </a:r>
            <a:r>
              <a:rPr lang="en-US" dirty="0" err="1"/>
              <a:t>cifru</a:t>
            </a:r>
            <a:r>
              <a:rPr lang="en-US" dirty="0"/>
              <a:t> de </a:t>
            </a:r>
            <a:r>
              <a:rPr lang="en-US" dirty="0" err="1"/>
              <a:t>substitutie</a:t>
            </a:r>
            <a:r>
              <a:rPr lang="en-US" dirty="0"/>
              <a:t> </a:t>
            </a:r>
            <a:r>
              <a:rPr lang="en-US" dirty="0" err="1"/>
              <a:t>poligraﬁca</a:t>
            </a:r>
            <a:r>
              <a:rPr lang="en-US" dirty="0"/>
              <a:t> </a:t>
            </a:r>
            <a:r>
              <a:rPr lang="en-US" dirty="0" err="1"/>
              <a:t>liniar</a:t>
            </a:r>
            <a:r>
              <a:rPr lang="en-US" dirty="0"/>
              <a:t> de la </a:t>
            </a:r>
            <a:r>
              <a:rPr lang="en-US" dirty="0" err="1"/>
              <a:t>Zk</a:t>
            </a:r>
            <a:r>
              <a:rPr lang="en-US" dirty="0"/>
              <a:t> m la </a:t>
            </a:r>
            <a:r>
              <a:rPr lang="en-US" dirty="0" err="1"/>
              <a:t>Zk</a:t>
            </a:r>
            <a:r>
              <a:rPr lang="en-US" dirty="0"/>
              <a:t> m (m </a:t>
            </a:r>
            <a:r>
              <a:rPr lang="en-US" dirty="0" err="1"/>
              <a:t>ﬁind</a:t>
            </a:r>
            <a:r>
              <a:rPr lang="en-US" dirty="0"/>
              <a:t> </a:t>
            </a:r>
            <a:r>
              <a:rPr lang="en-US" dirty="0" err="1"/>
              <a:t>numarul</a:t>
            </a:r>
            <a:r>
              <a:rPr lang="en-US" dirty="0"/>
              <a:t> de </a:t>
            </a:r>
            <a:r>
              <a:rPr lang="en-US" dirty="0" err="1"/>
              <a:t>caractere</a:t>
            </a:r>
            <a:r>
              <a:rPr lang="en-US" dirty="0"/>
              <a:t> al </a:t>
            </a:r>
            <a:r>
              <a:rPr lang="en-US" dirty="0" err="1"/>
              <a:t>alfabetului</a:t>
            </a:r>
            <a:r>
              <a:rPr lang="en-US" dirty="0"/>
              <a:t> </a:t>
            </a:r>
            <a:r>
              <a:rPr lang="en-US" dirty="0" err="1"/>
              <a:t>sursa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k </a:t>
            </a:r>
            <a:r>
              <a:rPr lang="en-US" dirty="0" err="1"/>
              <a:t>dimensiunea</a:t>
            </a:r>
            <a:r>
              <a:rPr lang="en-US" dirty="0"/>
              <a:t> k−</a:t>
            </a:r>
            <a:r>
              <a:rPr lang="en-US" dirty="0" err="1"/>
              <a:t>gramei</a:t>
            </a:r>
            <a:r>
              <a:rPr lang="en-US" dirty="0"/>
              <a:t>) </a:t>
            </a:r>
            <a:r>
              <a:rPr lang="en-US" dirty="0" err="1"/>
              <a:t>poate</a:t>
            </a:r>
            <a:r>
              <a:rPr lang="en-US" dirty="0"/>
              <a:t> ﬁ </a:t>
            </a:r>
            <a:r>
              <a:rPr lang="en-US" dirty="0" err="1"/>
              <a:t>descris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functia</a:t>
            </a:r>
            <a:r>
              <a:rPr lang="en-US" dirty="0"/>
              <a:t> f : </a:t>
            </a:r>
            <a:r>
              <a:rPr lang="en-US" dirty="0" err="1"/>
              <a:t>Zk</a:t>
            </a:r>
            <a:r>
              <a:rPr lang="en-US" dirty="0"/>
              <a:t> m → </a:t>
            </a:r>
            <a:r>
              <a:rPr lang="en-US" dirty="0" err="1"/>
              <a:t>Zk</a:t>
            </a:r>
            <a:r>
              <a:rPr lang="en-US" dirty="0"/>
              <a:t> m </a:t>
            </a:r>
            <a:r>
              <a:rPr lang="en-US" dirty="0" err="1"/>
              <a:t>deﬁnita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f(x) = Ax + β cu </a:t>
            </a:r>
            <a:r>
              <a:rPr lang="en-US" dirty="0" err="1"/>
              <a:t>matricea</a:t>
            </a:r>
            <a:r>
              <a:rPr lang="en-US" dirty="0"/>
              <a:t> A </a:t>
            </a:r>
            <a:r>
              <a:rPr lang="en-US" dirty="0" err="1"/>
              <a:t>inversabila</a:t>
            </a:r>
            <a:r>
              <a:rPr lang="en-US" dirty="0"/>
              <a:t>, </a:t>
            </a:r>
            <a:r>
              <a:rPr lang="en-US" dirty="0" err="1"/>
              <a:t>functia</a:t>
            </a:r>
            <a:r>
              <a:rPr lang="en-US" dirty="0"/>
              <a:t> de </a:t>
            </a:r>
            <a:r>
              <a:rPr lang="en-US" dirty="0" err="1"/>
              <a:t>descifrare</a:t>
            </a:r>
            <a:r>
              <a:rPr lang="en-US" dirty="0"/>
              <a:t> </a:t>
            </a:r>
            <a:r>
              <a:rPr lang="en-US" dirty="0" err="1"/>
              <a:t>ﬁind</a:t>
            </a:r>
            <a:r>
              <a:rPr lang="en-US" dirty="0"/>
              <a:t> f−1(y) = A−1(y−β). </a:t>
            </a:r>
            <a:r>
              <a:rPr lang="en-US" dirty="0" err="1"/>
              <a:t>Cheia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matricea</a:t>
            </a:r>
            <a:r>
              <a:rPr lang="en-US" dirty="0"/>
              <a:t> 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vectorul</a:t>
            </a:r>
            <a:r>
              <a:rPr lang="en-US" dirty="0"/>
              <a:t> β.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656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Identiﬁcarea</a:t>
            </a:r>
            <a:r>
              <a:rPr lang="en-US" b="1" dirty="0"/>
              <a:t> </a:t>
            </a:r>
            <a:r>
              <a:rPr lang="en-US" b="1" dirty="0" err="1"/>
              <a:t>cifrului</a:t>
            </a:r>
            <a:r>
              <a:rPr lang="en-US" b="1" dirty="0"/>
              <a:t> de </a:t>
            </a:r>
            <a:r>
              <a:rPr lang="en-US" b="1" dirty="0" err="1"/>
              <a:t>substitutie</a:t>
            </a:r>
            <a:r>
              <a:rPr lang="en-US" b="1" dirty="0"/>
              <a:t> </a:t>
            </a:r>
            <a:r>
              <a:rPr lang="en-US" b="1" dirty="0" err="1"/>
              <a:t>poligraﬁca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Un </a:t>
            </a:r>
            <a:r>
              <a:rPr lang="en-US" dirty="0" err="1"/>
              <a:t>cifru</a:t>
            </a:r>
            <a:r>
              <a:rPr lang="en-US" dirty="0"/>
              <a:t> de </a:t>
            </a:r>
            <a:r>
              <a:rPr lang="en-US" dirty="0" err="1"/>
              <a:t>substitutie</a:t>
            </a:r>
            <a:r>
              <a:rPr lang="en-US" dirty="0"/>
              <a:t> </a:t>
            </a:r>
            <a:r>
              <a:rPr lang="en-US" dirty="0" err="1"/>
              <a:t>poligraﬁca</a:t>
            </a:r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detecta</a:t>
            </a:r>
            <a:r>
              <a:rPr lang="en-US" dirty="0"/>
              <a:t> </a:t>
            </a:r>
            <a:r>
              <a:rPr lang="en-US" dirty="0" err="1"/>
              <a:t>foarte</a:t>
            </a:r>
            <a:r>
              <a:rPr lang="en-US" dirty="0"/>
              <a:t> </a:t>
            </a:r>
            <a:r>
              <a:rPr lang="en-US" dirty="0" err="1"/>
              <a:t>usor</a:t>
            </a:r>
            <a:r>
              <a:rPr lang="en-US" dirty="0"/>
              <a:t> </a:t>
            </a:r>
            <a:r>
              <a:rPr lang="en-US" dirty="0" err="1"/>
              <a:t>dupa</a:t>
            </a:r>
            <a:r>
              <a:rPr lang="en-US" dirty="0"/>
              <a:t> </a:t>
            </a:r>
            <a:r>
              <a:rPr lang="en-US" dirty="0" err="1"/>
              <a:t>frecventa</a:t>
            </a:r>
            <a:r>
              <a:rPr lang="en-US" dirty="0"/>
              <a:t> N−</a:t>
            </a:r>
            <a:r>
              <a:rPr lang="en-US" dirty="0" err="1"/>
              <a:t>gramelor</a:t>
            </a:r>
            <a:r>
              <a:rPr lang="en-US" dirty="0"/>
              <a:t>. </a:t>
            </a:r>
            <a:r>
              <a:rPr lang="en-US" dirty="0" err="1"/>
              <a:t>Distributia</a:t>
            </a:r>
            <a:r>
              <a:rPr lang="en-US" dirty="0"/>
              <a:t> </a:t>
            </a:r>
            <a:r>
              <a:rPr lang="en-US" dirty="0" err="1"/>
              <a:t>acestora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departe</a:t>
            </a:r>
            <a:r>
              <a:rPr lang="en-US" dirty="0"/>
              <a:t> de a ﬁ </a:t>
            </a:r>
            <a:r>
              <a:rPr lang="en-US" dirty="0" err="1"/>
              <a:t>uniforma</a:t>
            </a:r>
            <a:r>
              <a:rPr lang="en-US" dirty="0"/>
              <a:t>. Evident, o </a:t>
            </a:r>
            <a:r>
              <a:rPr lang="en-US" dirty="0" err="1"/>
              <a:t>conditie</a:t>
            </a:r>
            <a:r>
              <a:rPr lang="en-US" dirty="0"/>
              <a:t> </a:t>
            </a:r>
            <a:r>
              <a:rPr lang="en-US" dirty="0" err="1"/>
              <a:t>necesara</a:t>
            </a:r>
            <a:r>
              <a:rPr lang="en-US" dirty="0"/>
              <a:t> de </a:t>
            </a:r>
            <a:r>
              <a:rPr lang="en-US" dirty="0" err="1"/>
              <a:t>identiﬁcare</a:t>
            </a:r>
            <a:r>
              <a:rPr lang="en-US" dirty="0"/>
              <a:t> a </a:t>
            </a:r>
            <a:r>
              <a:rPr lang="en-US" dirty="0" err="1"/>
              <a:t>acestui</a:t>
            </a:r>
            <a:r>
              <a:rPr lang="en-US" dirty="0"/>
              <a:t> tip de </a:t>
            </a:r>
            <a:r>
              <a:rPr lang="en-US" dirty="0" err="1"/>
              <a:t>cifru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aceea</a:t>
            </a:r>
            <a:r>
              <a:rPr lang="en-US" dirty="0"/>
              <a:t> ca </a:t>
            </a:r>
            <a:r>
              <a:rPr lang="en-US" dirty="0" err="1"/>
              <a:t>dimensiunea</a:t>
            </a:r>
            <a:r>
              <a:rPr lang="en-US" dirty="0"/>
              <a:t> </a:t>
            </a:r>
            <a:r>
              <a:rPr lang="en-US" dirty="0" err="1"/>
              <a:t>mesajului</a:t>
            </a:r>
            <a:r>
              <a:rPr lang="en-US" dirty="0"/>
              <a:t> </a:t>
            </a:r>
            <a:r>
              <a:rPr lang="en-US" dirty="0" err="1"/>
              <a:t>cifrat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ﬁe </a:t>
            </a:r>
            <a:r>
              <a:rPr lang="en-US" dirty="0" err="1"/>
              <a:t>suﬁcient</a:t>
            </a:r>
            <a:r>
              <a:rPr lang="en-US" dirty="0"/>
              <a:t> de mare.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1639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Cifrul</a:t>
            </a:r>
            <a:r>
              <a:rPr lang="en-US" b="1" dirty="0"/>
              <a:t> </a:t>
            </a:r>
            <a:r>
              <a:rPr lang="en-US" b="1" dirty="0" err="1"/>
              <a:t>celor</a:t>
            </a:r>
            <a:r>
              <a:rPr lang="en-US" b="1" dirty="0"/>
              <a:t> 4(2) </a:t>
            </a:r>
            <a:r>
              <a:rPr lang="en-US" b="1" dirty="0" err="1"/>
              <a:t>tabele</a:t>
            </a:r>
            <a:r>
              <a:rPr lang="en-US" b="1" dirty="0"/>
              <a:t> </a:t>
            </a:r>
            <a:r>
              <a:rPr lang="en-US" b="1" dirty="0" err="1"/>
              <a:t>rectangulare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In </a:t>
            </a:r>
            <a:r>
              <a:rPr lang="en-US" dirty="0" err="1"/>
              <a:t>continuare</a:t>
            </a:r>
            <a:r>
              <a:rPr lang="en-US" dirty="0"/>
              <a:t> </a:t>
            </a:r>
            <a:r>
              <a:rPr lang="en-US" dirty="0" err="1"/>
              <a:t>vom</a:t>
            </a:r>
            <a:r>
              <a:rPr lang="en-US" dirty="0"/>
              <a:t> </a:t>
            </a:r>
            <a:r>
              <a:rPr lang="en-US" dirty="0" err="1"/>
              <a:t>prezenta</a:t>
            </a:r>
            <a:r>
              <a:rPr lang="en-US" dirty="0"/>
              <a:t>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de tip </a:t>
            </a:r>
            <a:r>
              <a:rPr lang="en-US" dirty="0" err="1"/>
              <a:t>substitutie</a:t>
            </a:r>
            <a:r>
              <a:rPr lang="en-US" dirty="0"/>
              <a:t> </a:t>
            </a:r>
            <a:r>
              <a:rPr lang="en-US" dirty="0" err="1"/>
              <a:t>digraﬁca</a:t>
            </a:r>
            <a:r>
              <a:rPr lang="en-US" dirty="0"/>
              <a:t>. </a:t>
            </a:r>
            <a:r>
              <a:rPr lang="en-US" dirty="0" err="1"/>
              <a:t>Literele</a:t>
            </a:r>
            <a:r>
              <a:rPr lang="en-US" dirty="0"/>
              <a:t> </a:t>
            </a:r>
            <a:r>
              <a:rPr lang="en-US" dirty="0" err="1"/>
              <a:t>alfabetelor</a:t>
            </a:r>
            <a:r>
              <a:rPr lang="en-US" dirty="0"/>
              <a:t> (</a:t>
            </a:r>
            <a:r>
              <a:rPr lang="en-US" dirty="0" err="1"/>
              <a:t>clar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cifrat</a:t>
            </a:r>
            <a:r>
              <a:rPr lang="en-US" dirty="0"/>
              <a:t>)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trecute</a:t>
            </a:r>
            <a:r>
              <a:rPr lang="en-US" dirty="0"/>
              <a:t> </a:t>
            </a:r>
            <a:r>
              <a:rPr lang="en-US" dirty="0" err="1"/>
              <a:t>intr</a:t>
            </a:r>
            <a:r>
              <a:rPr lang="en-US" dirty="0"/>
              <a:t>-un </a:t>
            </a:r>
            <a:r>
              <a:rPr lang="en-US" dirty="0" err="1"/>
              <a:t>careu</a:t>
            </a:r>
            <a:r>
              <a:rPr lang="en-US" dirty="0"/>
              <a:t> de 5×5 (</a:t>
            </a:r>
            <a:r>
              <a:rPr lang="en-US" dirty="0" err="1"/>
              <a:t>litera</a:t>
            </a:r>
            <a:r>
              <a:rPr lang="en-US" dirty="0"/>
              <a:t> I </a:t>
            </a:r>
            <a:r>
              <a:rPr lang="en-US" dirty="0" err="1"/>
              <a:t>ﬁind</a:t>
            </a:r>
            <a:r>
              <a:rPr lang="en-US" dirty="0"/>
              <a:t> </a:t>
            </a:r>
            <a:r>
              <a:rPr lang="en-US" dirty="0" err="1"/>
              <a:t>asimilata</a:t>
            </a:r>
            <a:r>
              <a:rPr lang="en-US" dirty="0"/>
              <a:t> </a:t>
            </a:r>
            <a:r>
              <a:rPr lang="en-US" dirty="0" err="1"/>
              <a:t>literei</a:t>
            </a:r>
            <a:r>
              <a:rPr lang="en-US" dirty="0"/>
              <a:t> J). </a:t>
            </a:r>
            <a:r>
              <a:rPr lang="en-US" dirty="0" err="1"/>
              <a:t>Modul</a:t>
            </a:r>
            <a:r>
              <a:rPr lang="en-US" dirty="0"/>
              <a:t> de </a:t>
            </a:r>
            <a:r>
              <a:rPr lang="en-US" dirty="0" err="1"/>
              <a:t>aranjare</a:t>
            </a:r>
            <a:r>
              <a:rPr lang="en-US" dirty="0"/>
              <a:t> al </a:t>
            </a:r>
            <a:r>
              <a:rPr lang="en-US" dirty="0" err="1"/>
              <a:t>literelor</a:t>
            </a:r>
            <a:r>
              <a:rPr lang="en-US" dirty="0"/>
              <a:t> </a:t>
            </a:r>
            <a:r>
              <a:rPr lang="en-US" dirty="0" err="1"/>
              <a:t>alfabetelor</a:t>
            </a:r>
            <a:r>
              <a:rPr lang="en-US" dirty="0"/>
              <a:t> </a:t>
            </a:r>
            <a:r>
              <a:rPr lang="en-US" dirty="0" err="1"/>
              <a:t>clar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ﬁxat</a:t>
            </a:r>
            <a:r>
              <a:rPr lang="en-US" dirty="0"/>
              <a:t> </a:t>
            </a:r>
            <a:r>
              <a:rPr lang="en-US" dirty="0" err="1"/>
              <a:t>apriori</a:t>
            </a:r>
            <a:r>
              <a:rPr lang="en-US" dirty="0"/>
              <a:t> (de </a:t>
            </a:r>
            <a:r>
              <a:rPr lang="en-US" dirty="0" err="1"/>
              <a:t>exemplu</a:t>
            </a:r>
            <a:r>
              <a:rPr lang="en-US" dirty="0"/>
              <a:t> </a:t>
            </a:r>
            <a:r>
              <a:rPr lang="en-US" dirty="0" err="1"/>
              <a:t>ordine</a:t>
            </a:r>
            <a:r>
              <a:rPr lang="en-US" dirty="0"/>
              <a:t> </a:t>
            </a:r>
            <a:r>
              <a:rPr lang="en-US" dirty="0" err="1"/>
              <a:t>lexico</a:t>
            </a:r>
            <a:r>
              <a:rPr lang="en-US" dirty="0"/>
              <a:t> </a:t>
            </a:r>
            <a:r>
              <a:rPr lang="en-US" dirty="0" err="1"/>
              <a:t>graﬁca</a:t>
            </a:r>
            <a:r>
              <a:rPr lang="en-US" dirty="0"/>
              <a:t>)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alalfabetelor</a:t>
            </a:r>
            <a:r>
              <a:rPr lang="en-US" dirty="0"/>
              <a:t> </a:t>
            </a:r>
            <a:r>
              <a:rPr lang="en-US" dirty="0" err="1"/>
              <a:t>cifrate</a:t>
            </a:r>
            <a:r>
              <a:rPr lang="en-US" dirty="0"/>
              <a:t> in </a:t>
            </a:r>
            <a:r>
              <a:rPr lang="en-US" dirty="0" err="1"/>
              <a:t>functie</a:t>
            </a:r>
            <a:r>
              <a:rPr lang="en-US" dirty="0"/>
              <a:t> de </a:t>
            </a:r>
            <a:r>
              <a:rPr lang="en-US" dirty="0" err="1"/>
              <a:t>parola</a:t>
            </a:r>
            <a:r>
              <a:rPr lang="en-US" dirty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730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Cifrul</a:t>
            </a:r>
            <a:r>
              <a:rPr lang="en-US" b="1" dirty="0"/>
              <a:t> </a:t>
            </a:r>
            <a:r>
              <a:rPr lang="en-US" b="1" dirty="0" err="1"/>
              <a:t>Playfair</a:t>
            </a:r>
            <a:r>
              <a:rPr lang="en-US" b="1" dirty="0"/>
              <a:t> 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Regula de </a:t>
            </a:r>
            <a:r>
              <a:rPr lang="en-US" dirty="0" err="1"/>
              <a:t>cifrare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urmatoarea</a:t>
            </a:r>
            <a:r>
              <a:rPr lang="en-US" dirty="0"/>
              <a:t>: </a:t>
            </a:r>
            <a:endParaRPr lang="de-DE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digrama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se </a:t>
            </a:r>
            <a:r>
              <a:rPr lang="en-US" dirty="0" err="1"/>
              <a:t>doreste</a:t>
            </a:r>
            <a:r>
              <a:rPr lang="en-US" dirty="0"/>
              <a:t> </a:t>
            </a:r>
            <a:r>
              <a:rPr lang="en-US" dirty="0" err="1"/>
              <a:t>cifrata</a:t>
            </a:r>
            <a:r>
              <a:rPr lang="en-US" dirty="0"/>
              <a:t> nu are </a:t>
            </a:r>
            <a:r>
              <a:rPr lang="en-US" dirty="0" err="1"/>
              <a:t>literele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aceeiasi</a:t>
            </a:r>
            <a:r>
              <a:rPr lang="en-US" dirty="0"/>
              <a:t> </a:t>
            </a:r>
            <a:r>
              <a:rPr lang="en-US" dirty="0" err="1"/>
              <a:t>linie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coloana</a:t>
            </a:r>
            <a:r>
              <a:rPr lang="en-US" dirty="0"/>
              <a:t>,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regula</a:t>
            </a:r>
            <a:r>
              <a:rPr lang="en-US" dirty="0"/>
              <a:t> de </a:t>
            </a:r>
            <a:r>
              <a:rPr lang="en-US" dirty="0" err="1"/>
              <a:t>cifrare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regula</a:t>
            </a:r>
            <a:r>
              <a:rPr lang="en-US" dirty="0"/>
              <a:t> </a:t>
            </a:r>
            <a:r>
              <a:rPr lang="en-US" dirty="0" err="1"/>
              <a:t>dreptunghiului</a:t>
            </a:r>
            <a:r>
              <a:rPr lang="en-US" dirty="0"/>
              <a:t>, </a:t>
            </a:r>
            <a:r>
              <a:rPr lang="en-US" dirty="0" err="1"/>
              <a:t>traseul</a:t>
            </a:r>
            <a:r>
              <a:rPr lang="en-US" dirty="0"/>
              <a:t> </a:t>
            </a:r>
            <a:r>
              <a:rPr lang="en-US" dirty="0" err="1"/>
              <a:t>ﬁind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verticala</a:t>
            </a:r>
            <a:r>
              <a:rPr lang="en-US" dirty="0"/>
              <a:t> de la </a:t>
            </a:r>
            <a:r>
              <a:rPr lang="en-US" dirty="0" err="1"/>
              <a:t>cea</a:t>
            </a:r>
            <a:r>
              <a:rPr lang="en-US" dirty="0"/>
              <a:t> de-a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litera</a:t>
            </a:r>
            <a:r>
              <a:rPr lang="en-US" dirty="0"/>
              <a:t> a </a:t>
            </a:r>
            <a:r>
              <a:rPr lang="en-US" dirty="0" err="1"/>
              <a:t>digramei</a:t>
            </a:r>
            <a:r>
              <a:rPr lang="en-US" dirty="0"/>
              <a:t> </a:t>
            </a:r>
            <a:r>
              <a:rPr lang="en-US" dirty="0" err="1"/>
              <a:t>catre</a:t>
            </a:r>
            <a:r>
              <a:rPr lang="en-US" dirty="0"/>
              <a:t> prima </a:t>
            </a:r>
            <a:r>
              <a:rPr lang="en-US" dirty="0" err="1"/>
              <a:t>litera</a:t>
            </a:r>
            <a:r>
              <a:rPr lang="en-US" dirty="0"/>
              <a:t>.</a:t>
            </a:r>
            <a:endParaRPr lang="de-DE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digrama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se </a:t>
            </a:r>
            <a:r>
              <a:rPr lang="en-US" dirty="0" err="1"/>
              <a:t>doreste</a:t>
            </a:r>
            <a:r>
              <a:rPr lang="en-US" dirty="0"/>
              <a:t> </a:t>
            </a:r>
            <a:r>
              <a:rPr lang="en-US" dirty="0" err="1"/>
              <a:t>cifrata</a:t>
            </a:r>
            <a:r>
              <a:rPr lang="en-US" dirty="0"/>
              <a:t> are </a:t>
            </a:r>
            <a:r>
              <a:rPr lang="en-US" dirty="0" err="1"/>
              <a:t>literele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aceeiasi</a:t>
            </a:r>
            <a:r>
              <a:rPr lang="en-US" dirty="0"/>
              <a:t> </a:t>
            </a:r>
            <a:r>
              <a:rPr lang="en-US" dirty="0" err="1"/>
              <a:t>linie</a:t>
            </a:r>
            <a:r>
              <a:rPr lang="en-US" dirty="0"/>
              <a:t>, </a:t>
            </a:r>
            <a:r>
              <a:rPr lang="en-US" dirty="0" err="1"/>
              <a:t>atunci</a:t>
            </a:r>
            <a:r>
              <a:rPr lang="en-US" dirty="0"/>
              <a:t> se </a:t>
            </a:r>
            <a:r>
              <a:rPr lang="en-US" dirty="0" err="1"/>
              <a:t>aplica</a:t>
            </a:r>
            <a:r>
              <a:rPr lang="en-US" dirty="0"/>
              <a:t> </a:t>
            </a:r>
            <a:r>
              <a:rPr lang="en-US" dirty="0" err="1"/>
              <a:t>regula</a:t>
            </a:r>
            <a:r>
              <a:rPr lang="en-US" dirty="0"/>
              <a:t>: </a:t>
            </a:r>
            <a:r>
              <a:rPr lang="en-US" dirty="0" err="1"/>
              <a:t>cifreaza</a:t>
            </a:r>
            <a:r>
              <a:rPr lang="en-US" dirty="0"/>
              <a:t> la </a:t>
            </a:r>
            <a:r>
              <a:rPr lang="en-US" dirty="0" err="1"/>
              <a:t>dreapta</a:t>
            </a:r>
            <a:r>
              <a:rPr lang="en-US" dirty="0"/>
              <a:t>, </a:t>
            </a:r>
            <a:r>
              <a:rPr lang="en-US" dirty="0" err="1"/>
              <a:t>descifreaza</a:t>
            </a:r>
            <a:r>
              <a:rPr lang="en-US" dirty="0"/>
              <a:t> la </a:t>
            </a:r>
            <a:r>
              <a:rPr lang="en-US" dirty="0" err="1"/>
              <a:t>stanga</a:t>
            </a:r>
            <a:r>
              <a:rPr lang="en-US" dirty="0"/>
              <a:t>. </a:t>
            </a:r>
            <a:endParaRPr lang="de-DE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digrama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se </a:t>
            </a:r>
            <a:r>
              <a:rPr lang="en-US" dirty="0" err="1"/>
              <a:t>doreste</a:t>
            </a:r>
            <a:r>
              <a:rPr lang="en-US" dirty="0"/>
              <a:t> </a:t>
            </a:r>
            <a:r>
              <a:rPr lang="en-US" dirty="0" err="1"/>
              <a:t>cifrata</a:t>
            </a:r>
            <a:r>
              <a:rPr lang="en-US" dirty="0"/>
              <a:t> are </a:t>
            </a:r>
            <a:r>
              <a:rPr lang="en-US" dirty="0" err="1"/>
              <a:t>literele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aceeiasi</a:t>
            </a:r>
            <a:r>
              <a:rPr lang="en-US" dirty="0"/>
              <a:t> </a:t>
            </a:r>
            <a:r>
              <a:rPr lang="en-US" dirty="0" err="1"/>
              <a:t>coloana</a:t>
            </a:r>
            <a:r>
              <a:rPr lang="en-US" dirty="0"/>
              <a:t>, </a:t>
            </a:r>
            <a:r>
              <a:rPr lang="en-US" dirty="0" err="1"/>
              <a:t>atunci</a:t>
            </a:r>
            <a:r>
              <a:rPr lang="en-US" dirty="0"/>
              <a:t> se </a:t>
            </a:r>
            <a:r>
              <a:rPr lang="en-US" dirty="0" err="1"/>
              <a:t>aplica</a:t>
            </a:r>
            <a:r>
              <a:rPr lang="en-US" dirty="0"/>
              <a:t> </a:t>
            </a:r>
            <a:r>
              <a:rPr lang="en-US" dirty="0" err="1"/>
              <a:t>regula</a:t>
            </a:r>
            <a:r>
              <a:rPr lang="en-US" dirty="0"/>
              <a:t>: </a:t>
            </a:r>
            <a:r>
              <a:rPr lang="en-US" dirty="0" err="1"/>
              <a:t>cifreaza</a:t>
            </a:r>
            <a:r>
              <a:rPr lang="en-US" dirty="0"/>
              <a:t> in </a:t>
            </a:r>
            <a:r>
              <a:rPr lang="en-US" dirty="0" err="1"/>
              <a:t>jos</a:t>
            </a:r>
            <a:r>
              <a:rPr lang="en-US" dirty="0"/>
              <a:t>, </a:t>
            </a:r>
            <a:r>
              <a:rPr lang="en-US" dirty="0" err="1"/>
              <a:t>descifreaza</a:t>
            </a:r>
            <a:r>
              <a:rPr lang="en-US" dirty="0"/>
              <a:t> in </a:t>
            </a:r>
            <a:r>
              <a:rPr lang="en-US" dirty="0" err="1"/>
              <a:t>sus</a:t>
            </a:r>
            <a:r>
              <a:rPr lang="en-US" dirty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01376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0</TotalTime>
  <Words>830</Words>
  <Application>Microsoft Office PowerPoint</Application>
  <PresentationFormat>Widescreen</PresentationFormat>
  <Paragraphs>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Century Gothic</vt:lpstr>
      <vt:lpstr>Vapor Trail</vt:lpstr>
      <vt:lpstr>Tehnici de criptanaliza </vt:lpstr>
      <vt:lpstr>Obiectul criptanalizei </vt:lpstr>
      <vt:lpstr>PowerPoint Presentation</vt:lpstr>
      <vt:lpstr>Resursele necesare de calcul</vt:lpstr>
      <vt:lpstr>Substitutia simpla  </vt:lpstr>
      <vt:lpstr>Substitutia multipla </vt:lpstr>
      <vt:lpstr>Identiﬁcarea cifrului de substitutie poligraﬁca </vt:lpstr>
      <vt:lpstr>Cifrul celor 4(2) tabele rectangulare </vt:lpstr>
      <vt:lpstr>Cifrul Playfair  </vt:lpstr>
      <vt:lpstr>Substitutia polialfabetica</vt:lpstr>
      <vt:lpstr>Transpozitia </vt:lpstr>
      <vt:lpstr>Sisteme mixte</vt:lpstr>
      <vt:lpstr>Proceduri de identiﬁcare a sistemului</vt:lpstr>
      <vt:lpstr>Concluzii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Tehnici de criptanaliza</dc:title>
  <dc:creator>Windows-Benutzer</dc:creator>
  <cp:lastModifiedBy>Windows-Benutzer</cp:lastModifiedBy>
  <cp:revision>5</cp:revision>
  <dcterms:created xsi:type="dcterms:W3CDTF">2020-01-13T18:20:44Z</dcterms:created>
  <dcterms:modified xsi:type="dcterms:W3CDTF">2020-01-13T18:43:30Z</dcterms:modified>
</cp:coreProperties>
</file>